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3" r:id="rId2"/>
    <p:sldId id="276" r:id="rId3"/>
    <p:sldId id="278" r:id="rId4"/>
    <p:sldId id="277" r:id="rId5"/>
    <p:sldId id="266" r:id="rId6"/>
    <p:sldId id="281" r:id="rId7"/>
    <p:sldId id="280" r:id="rId8"/>
    <p:sldId id="279" r:id="rId9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ihanyu" initials="y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0"/>
    <a:srgbClr val="B2B2B2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70" autoAdjust="0"/>
    <p:restoredTop sz="86383"/>
  </p:normalViewPr>
  <p:slideViewPr>
    <p:cSldViewPr snapToGrid="0" showGuides="1">
      <p:cViewPr varScale="1">
        <p:scale>
          <a:sx n="103" d="100"/>
          <a:sy n="103" d="100"/>
        </p:scale>
        <p:origin x="1272" y="176"/>
      </p:cViewPr>
      <p:guideLst>
        <p:guide orient="horz" pos="2160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>
              <a:latin typeface="Microsoft Sans Serif" panose="020B0604020202020204" charset="0"/>
              <a:ea typeface="Microsoft Sans Serif" panose="020B0604020202020204" charset="0"/>
              <a:cs typeface="Microsoft Sans Serif" panose="020B060402020202020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rPr>
              <a:t>2024/3/31</a:t>
            </a:fld>
            <a:endParaRPr lang="zh-CN" altLang="en-US">
              <a:latin typeface="Microsoft Sans Serif" panose="020B0604020202020204" charset="0"/>
              <a:ea typeface="Microsoft Sans Serif" panose="020B0604020202020204" charset="0"/>
              <a:cs typeface="Microsoft Sans Serif" panose="020B060402020202020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>
              <a:latin typeface="Microsoft Sans Serif" panose="020B0604020202020204" charset="0"/>
              <a:ea typeface="Microsoft Sans Serif" panose="020B0604020202020204" charset="0"/>
              <a:cs typeface="Microsoft Sans Serif" panose="020B060402020202020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rPr>
              <a:t>‹#›</a:t>
            </a:fld>
            <a:endParaRPr lang="zh-CN" altLang="en-US">
              <a:latin typeface="Microsoft Sans Serif" panose="020B0604020202020204" charset="0"/>
              <a:ea typeface="Microsoft Sans Serif" panose="020B0604020202020204" charset="0"/>
              <a:cs typeface="Microsoft Sans Serif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1pPr>
          </a:lstStyle>
          <a:p>
            <a:fld id="{D6C8D182-E4C8-4120-9249-FC9774456FFA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Sans Serif" panose="020B0604020202020204" charset="0"/>
        <a:ea typeface="Microsoft Sans Serif" panose="020B0604020202020204" charset="0"/>
        <a:cs typeface="Microsoft Sans Serif" panose="020B060402020202020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Sans Serif" panose="020B0604020202020204" charset="0"/>
        <a:ea typeface="Microsoft Sans Serif" panose="020B0604020202020204" charset="0"/>
        <a:cs typeface="Microsoft Sans Serif" panose="020B060402020202020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Sans Serif" panose="020B0604020202020204" charset="0"/>
        <a:ea typeface="Microsoft Sans Serif" panose="020B0604020202020204" charset="0"/>
        <a:cs typeface="Microsoft Sans Serif" panose="020B060402020202020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Sans Serif" panose="020B0604020202020204" charset="0"/>
        <a:ea typeface="Microsoft Sans Serif" panose="020B0604020202020204" charset="0"/>
        <a:cs typeface="Microsoft Sans Serif" panose="020B060402020202020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Sans Serif" panose="020B0604020202020204" charset="0"/>
        <a:ea typeface="Microsoft Sans Serif" panose="020B0604020202020204" charset="0"/>
        <a:cs typeface="Microsoft Sans Serif" panose="020B060402020202020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858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Microsoft Sans Serif" panose="020B0604020202020204" charset="0"/>
                <a:ea typeface="Microsoft Sans Serif" panose="020B060402020202020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2024/3/31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2024/3/31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Sans Serif" panose="020B0604020202020204" charset="0"/>
          <a:ea typeface="Microsoft Sans Serif" panose="020B0604020202020204" charset="0"/>
          <a:cs typeface="Microsoft Sans Serif" panose="020B060402020202020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Microsoft Sans Serif" panose="020B0604020202020204" charset="0"/>
          <a:ea typeface="Microsoft Sans Serif" panose="020B0604020202020204" charset="0"/>
          <a:cs typeface="Microsoft Sans Serif" panose="020B060402020202020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Microsoft Sans Serif" panose="020B0604020202020204" charset="0"/>
          <a:ea typeface="Microsoft Sans Serif" panose="020B0604020202020204" charset="0"/>
          <a:cs typeface="Microsoft Sans Serif" panose="020B060402020202020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Microsoft Sans Serif" panose="020B0604020202020204" charset="0"/>
          <a:ea typeface="Microsoft Sans Serif" panose="020B0604020202020204" charset="0"/>
          <a:cs typeface="Microsoft Sans Serif" panose="020B060402020202020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Microsoft Sans Serif" panose="020B0604020202020204" charset="0"/>
          <a:ea typeface="Microsoft Sans Serif" panose="020B0604020202020204" charset="0"/>
          <a:cs typeface="Microsoft Sans Serif" panose="020B060402020202020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Microsoft Sans Serif" panose="020B0604020202020204" charset="0"/>
          <a:ea typeface="Microsoft Sans Serif" panose="020B0604020202020204" charset="0"/>
          <a:cs typeface="Microsoft Sans Serif" panose="020B060402020202020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image" Target="../media/image7.png"/><Relationship Id="rId2" Type="http://schemas.openxmlformats.org/officeDocument/2006/relationships/tags" Target="../tags/tag2.xml"/><Relationship Id="rId16" Type="http://schemas.openxmlformats.org/officeDocument/2006/relationships/image" Target="../media/image6.png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slideLayout" Target="../slideLayouts/slideLayout2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13" Type="http://schemas.openxmlformats.org/officeDocument/2006/relationships/image" Target="../media/image11.jpg"/><Relationship Id="rId3" Type="http://schemas.openxmlformats.org/officeDocument/2006/relationships/tags" Target="../tags/tag17.xml"/><Relationship Id="rId7" Type="http://schemas.openxmlformats.org/officeDocument/2006/relationships/tags" Target="../tags/tag21.xml"/><Relationship Id="rId12" Type="http://schemas.openxmlformats.org/officeDocument/2006/relationships/image" Target="../media/image10.jpg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11" Type="http://schemas.openxmlformats.org/officeDocument/2006/relationships/image" Target="../media/image9.jpg"/><Relationship Id="rId5" Type="http://schemas.openxmlformats.org/officeDocument/2006/relationships/tags" Target="../tags/tag19.xml"/><Relationship Id="rId10" Type="http://schemas.openxmlformats.org/officeDocument/2006/relationships/image" Target="../media/image8.jpeg"/><Relationship Id="rId4" Type="http://schemas.openxmlformats.org/officeDocument/2006/relationships/tags" Target="../tags/tag18.xml"/><Relationship Id="rId9" Type="http://schemas.openxmlformats.org/officeDocument/2006/relationships/image" Target="../media/image6.png"/><Relationship Id="rId1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基于</a:t>
            </a:r>
            <a:r>
              <a:rPr lang="en-US" altLang="zh-CN" dirty="0"/>
              <a:t>web3</a:t>
            </a:r>
            <a:r>
              <a:rPr lang="zh-CN" altLang="en-US" dirty="0"/>
              <a:t>的联合会员系统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07157"/>
            <a:ext cx="9144000" cy="1655762"/>
          </a:xfrm>
        </p:spPr>
        <p:txBody>
          <a:bodyPr>
            <a:normAutofit/>
          </a:bodyPr>
          <a:lstStyle/>
          <a:p>
            <a:r>
              <a:rPr lang="zh-CN" altLang="en-US" sz="3200" dirty="0">
                <a:solidFill>
                  <a:schemeClr val="tx1"/>
                </a:solidFill>
              </a:rPr>
              <a:t>高仕岩；李涵；于一涵</a:t>
            </a:r>
          </a:p>
        </p:txBody>
      </p:sp>
      <p:pic>
        <p:nvPicPr>
          <p:cNvPr id="5" name="图形 4" descr="客户评价 纯色填充">
            <a:extLst>
              <a:ext uri="{FF2B5EF4-FFF2-40B4-BE49-F238E27FC236}">
                <a16:creationId xmlns:a16="http://schemas.microsoft.com/office/drawing/2014/main" id="{764EE82D-0151-EFC7-7033-99616EB4D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34000" y="792162"/>
            <a:ext cx="1524000" cy="1524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0405" y="3453713"/>
            <a:ext cx="5644515" cy="1799590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建立</a:t>
            </a:r>
            <a:r>
              <a:rPr lang="zh-CN" altLang="en-US" sz="3200" dirty="0">
                <a:solidFill>
                  <a:srgbClr val="FF0000"/>
                </a:solidFill>
              </a:rPr>
              <a:t>联合会员体系</a:t>
            </a:r>
          </a:p>
          <a:p>
            <a:r>
              <a:rPr lang="en-US" altLang="zh-CN" sz="3200" dirty="0">
                <a:solidFill>
                  <a:srgbClr val="FF0000"/>
                </a:solidFill>
              </a:rPr>
              <a:t>NFT</a:t>
            </a:r>
            <a:r>
              <a:rPr lang="zh-CN" altLang="en-US" sz="3200" dirty="0">
                <a:solidFill>
                  <a:srgbClr val="FF0000"/>
                </a:solidFill>
              </a:rPr>
              <a:t>与实体产业产品结合</a:t>
            </a: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/>
              <a:t>多</a:t>
            </a:r>
            <a:r>
              <a:rPr lang="en-US" altLang="zh-CN" sz="3200" dirty="0"/>
              <a:t>IP</a:t>
            </a:r>
            <a:r>
              <a:rPr lang="zh-CN" altLang="en-US" sz="3200" dirty="0"/>
              <a:t>联合，聚集经济效应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3457343" y="0"/>
            <a:ext cx="7947008" cy="233693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600" i="1" dirty="0">
                <a:solidFill>
                  <a:srgbClr val="0070C0"/>
                </a:solidFill>
                <a:ea typeface="Microsoft Sans Serif" panose="020B0604020202020204" charset="0"/>
                <a:cs typeface="Microsoft Sans Serif" panose="020B0604020202020204" charset="0"/>
              </a:rPr>
              <a:t>理念：</a:t>
            </a:r>
          </a:p>
          <a:p>
            <a:r>
              <a:rPr lang="zh-CN" altLang="en-US" sz="3600" i="1" dirty="0">
                <a:solidFill>
                  <a:srgbClr val="0070C0"/>
                </a:solidFill>
                <a:ea typeface="Microsoft Sans Serif" panose="020B0604020202020204" charset="0"/>
                <a:cs typeface="Microsoft Sans Serif" panose="020B0604020202020204" charset="0"/>
              </a:rPr>
              <a:t>虚拟资产现实化，</a:t>
            </a:r>
          </a:p>
          <a:p>
            <a:r>
              <a:rPr lang="zh-CN" altLang="en-US" sz="3600" i="1" dirty="0">
                <a:solidFill>
                  <a:srgbClr val="0070C0"/>
                </a:solidFill>
                <a:ea typeface="Microsoft Sans Serif" panose="020B0604020202020204" charset="0"/>
                <a:cs typeface="Microsoft Sans Serif" panose="020B0604020202020204" charset="0"/>
              </a:rPr>
              <a:t>现实资产虚拟化；</a:t>
            </a:r>
          </a:p>
          <a:p>
            <a:r>
              <a:rPr lang="zh-CN" altLang="en-US" sz="3600" i="1" dirty="0">
                <a:solidFill>
                  <a:srgbClr val="0070C0"/>
                </a:solidFill>
                <a:ea typeface="Microsoft Sans Serif" panose="020B0604020202020204" charset="0"/>
                <a:cs typeface="Microsoft Sans Serif" panose="020B0604020202020204" charset="0"/>
              </a:rPr>
              <a:t>通过</a:t>
            </a:r>
            <a:r>
              <a:rPr lang="en-US" altLang="zh-CN" sz="3600" i="1" dirty="0">
                <a:solidFill>
                  <a:srgbClr val="0070C0"/>
                </a:solidFill>
                <a:ea typeface="Microsoft Sans Serif" panose="020B0604020202020204" charset="0"/>
                <a:cs typeface="Microsoft Sans Serif" panose="020B0604020202020204" charset="0"/>
              </a:rPr>
              <a:t>web3</a:t>
            </a:r>
            <a:r>
              <a:rPr lang="zh-CN" altLang="en-US" sz="3600" i="1" dirty="0">
                <a:solidFill>
                  <a:srgbClr val="0070C0"/>
                </a:solidFill>
                <a:ea typeface="Microsoft Sans Serif" panose="020B0604020202020204" charset="0"/>
                <a:cs typeface="Microsoft Sans Serif" panose="020B0604020202020204" charset="0"/>
              </a:rPr>
              <a:t>最大程度助力实体产业发展。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7A1EDC2-774D-CCA0-E336-B2260673F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016" y="327766"/>
            <a:ext cx="1474573" cy="1517689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C4F15AF-292A-927F-6A00-C7092355C141}"/>
              </a:ext>
            </a:extLst>
          </p:cNvPr>
          <p:cNvSpPr txBox="1">
            <a:spLocks/>
          </p:cNvSpPr>
          <p:nvPr/>
        </p:nvSpPr>
        <p:spPr>
          <a:xfrm>
            <a:off x="117081" y="3453712"/>
            <a:ext cx="5865078" cy="19555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Sans Serif" panose="020B0604020202020204" charset="0"/>
                <a:ea typeface="Microsoft Sans Serif" panose="020B0604020202020204" charset="0"/>
                <a:cs typeface="Microsoft Sans Serif" panose="020B060402020202020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solidFill>
                  <a:schemeClr val="tx1"/>
                </a:solidFill>
              </a:rPr>
              <a:t>会员系统分散，大</a:t>
            </a:r>
            <a:r>
              <a:rPr lang="en-US" altLang="zh-CN" sz="3200" dirty="0">
                <a:solidFill>
                  <a:schemeClr val="tx1"/>
                </a:solidFill>
              </a:rPr>
              <a:t>IP</a:t>
            </a:r>
            <a:r>
              <a:rPr lang="zh-CN" altLang="en-US" sz="3200" dirty="0">
                <a:solidFill>
                  <a:schemeClr val="tx1"/>
                </a:solidFill>
              </a:rPr>
              <a:t>的附属</a:t>
            </a:r>
            <a:endParaRPr lang="en-US" altLang="zh-CN" sz="3200" dirty="0">
              <a:solidFill>
                <a:schemeClr val="tx1"/>
              </a:solidFill>
            </a:endParaRPr>
          </a:p>
          <a:p>
            <a:r>
              <a:rPr lang="en-US" altLang="zh-CN" sz="3200" dirty="0">
                <a:solidFill>
                  <a:schemeClr val="tx1"/>
                </a:solidFill>
              </a:rPr>
              <a:t>NFT</a:t>
            </a:r>
            <a:r>
              <a:rPr lang="zh-CN" altLang="en-US" sz="3200" dirty="0">
                <a:solidFill>
                  <a:schemeClr val="tx1"/>
                </a:solidFill>
              </a:rPr>
              <a:t>等虚拟资产</a:t>
            </a:r>
            <a:r>
              <a:rPr lang="zh-CN" altLang="en-US" sz="3200" dirty="0">
                <a:solidFill>
                  <a:srgbClr val="FF0000"/>
                </a:solidFill>
              </a:rPr>
              <a:t>缺少实物对应</a:t>
            </a:r>
            <a:endParaRPr lang="en-US" altLang="zh-CN" sz="3200" dirty="0">
              <a:solidFill>
                <a:srgbClr val="FF0000"/>
              </a:solidFill>
            </a:endParaRPr>
          </a:p>
          <a:p>
            <a:r>
              <a:rPr lang="zh-CN" altLang="en-US" sz="3200" dirty="0">
                <a:solidFill>
                  <a:srgbClr val="202020"/>
                </a:solidFill>
              </a:rPr>
              <a:t>无法实现真正的“破圈”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717FDAE-B597-3C73-19EB-B1009DEC1986}"/>
              </a:ext>
            </a:extLst>
          </p:cNvPr>
          <p:cNvSpPr txBox="1"/>
          <p:nvPr/>
        </p:nvSpPr>
        <p:spPr>
          <a:xfrm>
            <a:off x="355600" y="33603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ea"/>
                <a:ea typeface="+mj-ea"/>
              </a:rPr>
              <a:t>新一代</a:t>
            </a:r>
            <a:r>
              <a:rPr lang="en-US" altLang="zh-CN" sz="4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+mj-ea"/>
              </a:rPr>
              <a:t>NFT</a:t>
            </a:r>
            <a:endParaRPr lang="zh-CN" altLang="en-US" sz="4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794C777-087F-A5BA-41E1-CFA48D2E492A}"/>
              </a:ext>
            </a:extLst>
          </p:cNvPr>
          <p:cNvSpPr txBox="1"/>
          <p:nvPr/>
        </p:nvSpPr>
        <p:spPr>
          <a:xfrm>
            <a:off x="355600" y="1974850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" sz="2800" b="1" i="0" dirty="0">
                <a:solidFill>
                  <a:srgbClr val="1D2023"/>
                </a:solidFill>
                <a:effectLst/>
                <a:latin typeface="HarmonyOS Sans"/>
              </a:rPr>
              <a:t>一</a:t>
            </a:r>
            <a:r>
              <a:rPr lang="zh-CN" altLang="en-US" sz="2800" b="1" i="0" dirty="0">
                <a:solidFill>
                  <a:srgbClr val="1D2023"/>
                </a:solidFill>
                <a:effectLst/>
                <a:latin typeface="HarmonyOS Sans"/>
              </a:rPr>
              <a:t>个</a:t>
            </a:r>
            <a:r>
              <a:rPr lang="zh-CN" altLang="en-US" sz="2800" b="1" dirty="0">
                <a:solidFill>
                  <a:srgbClr val="1D2023"/>
                </a:solidFill>
                <a:latin typeface="HarmonyOS Sans"/>
              </a:rPr>
              <a:t>商品</a:t>
            </a:r>
            <a:r>
              <a:rPr lang="en" altLang="zh-CN" sz="2800" b="1" i="0" dirty="0">
                <a:solidFill>
                  <a:srgbClr val="1D2023"/>
                </a:solidFill>
                <a:effectLst/>
                <a:latin typeface="HarmonyOS Sans"/>
              </a:rPr>
              <a:t> #</a:t>
            </a:r>
            <a:r>
              <a:rPr lang="en-US" altLang="zh-CN" sz="2800" b="1" dirty="0">
                <a:solidFill>
                  <a:srgbClr val="1D2023"/>
                </a:solidFill>
                <a:latin typeface="HarmonyOS Sans"/>
              </a:rPr>
              <a:t>10086</a:t>
            </a:r>
            <a:endParaRPr lang="en" altLang="zh-CN" sz="2800" b="1" i="0" dirty="0">
              <a:solidFill>
                <a:srgbClr val="1D2023"/>
              </a:solidFill>
              <a:effectLst/>
              <a:latin typeface="HarmonyOS San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56E4A39-02FF-F03A-9E98-6D063D52306C}"/>
              </a:ext>
            </a:extLst>
          </p:cNvPr>
          <p:cNvSpPr txBox="1"/>
          <p:nvPr/>
        </p:nvSpPr>
        <p:spPr>
          <a:xfrm>
            <a:off x="355600" y="3429000"/>
            <a:ext cx="59227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chemeClr val="bg2">
                    <a:lumMod val="50000"/>
                  </a:schemeClr>
                </a:solidFill>
              </a:rPr>
              <a:t>这款商品是一款时尚且实用的***，适合各种场合使用。它采用**优质材料制成，设计****。无论是日常还是出行旅游，都能满足您的需求。这款****的颜色和尺寸为****，适合*****个人喜好和需求。</a:t>
            </a:r>
          </a:p>
        </p:txBody>
      </p:sp>
      <p:sp>
        <p:nvSpPr>
          <p:cNvPr id="10" name="Rounded Rectangle 5">
            <a:extLst>
              <a:ext uri="{FF2B5EF4-FFF2-40B4-BE49-F238E27FC236}">
                <a16:creationId xmlns:a16="http://schemas.microsoft.com/office/drawing/2014/main" id="{D64D41E6-23A0-48FC-CDBE-A34D341F6062}"/>
              </a:ext>
            </a:extLst>
          </p:cNvPr>
          <p:cNvSpPr/>
          <p:nvPr/>
        </p:nvSpPr>
        <p:spPr>
          <a:xfrm>
            <a:off x="7709641" y="392354"/>
            <a:ext cx="2696861" cy="258886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CD79F86-E3AC-69D8-3F79-866ABA00A757}"/>
              </a:ext>
            </a:extLst>
          </p:cNvPr>
          <p:cNvSpPr txBox="1"/>
          <p:nvPr/>
        </p:nvSpPr>
        <p:spPr>
          <a:xfrm>
            <a:off x="8266539" y="154453"/>
            <a:ext cx="204913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  </a:t>
            </a:r>
            <a:endParaRPr kumimoji="1" lang="en-US" altLang="zh-CN" sz="5400" dirty="0">
              <a:latin typeface="Apple Chancery" panose="03020702040506060504" pitchFamily="66" charset="-79"/>
              <a:cs typeface="Apple Chancery" panose="03020702040506060504" pitchFamily="66" charset="-79"/>
            </a:endParaRPr>
          </a:p>
          <a:p>
            <a:r>
              <a:rPr kumimoji="1" lang="zh-CN" altLang="en-US" sz="5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 ？</a:t>
            </a:r>
            <a:endParaRPr kumimoji="1" lang="en-US" altLang="zh-CN" sz="5400" dirty="0">
              <a:latin typeface="Apple Chancery" panose="03020702040506060504" pitchFamily="66" charset="-79"/>
              <a:cs typeface="Apple Chancery" panose="03020702040506060504" pitchFamily="66" charset="-79"/>
            </a:endParaRPr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图片描述</a:t>
            </a:r>
            <a:r>
              <a:rPr kumimoji="1" lang="en-US" altLang="zh-CN" dirty="0"/>
              <a:t>/</a:t>
            </a:r>
            <a:r>
              <a:rPr kumimoji="1" lang="zh-CN" altLang="en-US" dirty="0"/>
              <a:t>音频</a:t>
            </a: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79929190-9857-E612-1F32-8E536AB6DAC0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9058072" y="2981215"/>
            <a:ext cx="0" cy="197541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382DC0AA-E094-EE05-B315-6108A5680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554" y="4924612"/>
            <a:ext cx="1778935" cy="177893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E42B301A-270E-3B79-FE46-28F81FDB8D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637" y="4956625"/>
            <a:ext cx="1891865" cy="171491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4ED9FF7E-FD8D-662D-1C64-0F29070AA277}"/>
              </a:ext>
            </a:extLst>
          </p:cNvPr>
          <p:cNvSpPr txBox="1"/>
          <p:nvPr/>
        </p:nvSpPr>
        <p:spPr>
          <a:xfrm>
            <a:off x="10680700" y="5244790"/>
            <a:ext cx="172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5400" b="1" dirty="0"/>
              <a:t>…</a:t>
            </a:r>
            <a:endParaRPr kumimoji="1" lang="zh-CN" altLang="en-US" sz="5400" b="1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5625CDC-C508-C38D-CCF9-B28C645EB141}"/>
              </a:ext>
            </a:extLst>
          </p:cNvPr>
          <p:cNvSpPr txBox="1"/>
          <p:nvPr/>
        </p:nvSpPr>
        <p:spPr>
          <a:xfrm>
            <a:off x="9215739" y="3708400"/>
            <a:ext cx="26968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FF0000"/>
                </a:solidFill>
              </a:rPr>
              <a:t>与实物（期货</a:t>
            </a:r>
            <a:r>
              <a:rPr kumimoji="1" lang="en-US" altLang="zh-CN" sz="2800" dirty="0">
                <a:solidFill>
                  <a:srgbClr val="FF0000"/>
                </a:solidFill>
              </a:rPr>
              <a:t>or</a:t>
            </a:r>
            <a:r>
              <a:rPr kumimoji="1" lang="zh-CN" altLang="en-US" sz="2800" dirty="0">
                <a:solidFill>
                  <a:srgbClr val="FF0000"/>
                </a:solidFill>
              </a:rPr>
              <a:t>现货）一一对应</a:t>
            </a:r>
          </a:p>
        </p:txBody>
      </p:sp>
    </p:spTree>
    <p:extLst>
      <p:ext uri="{BB962C8B-B14F-4D97-AF65-F5344CB8AC3E}">
        <p14:creationId xmlns:p14="http://schemas.microsoft.com/office/powerpoint/2010/main" val="961716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6">
            <a:extLst>
              <a:ext uri="{FF2B5EF4-FFF2-40B4-BE49-F238E27FC236}">
                <a16:creationId xmlns:a16="http://schemas.microsoft.com/office/drawing/2014/main" id="{49CD76AE-D12D-AF3E-F055-D825CFAC0CA0}"/>
              </a:ext>
            </a:extLst>
          </p:cNvPr>
          <p:cNvGrpSpPr/>
          <p:nvPr/>
        </p:nvGrpSpPr>
        <p:grpSpPr>
          <a:xfrm>
            <a:off x="2109616" y="1685290"/>
            <a:ext cx="1592580" cy="3263265"/>
            <a:chOff x="13331" y="2754"/>
            <a:chExt cx="2508" cy="513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3287C95-5FB3-1BBD-35F4-681D04CFE18B}"/>
                </a:ext>
              </a:extLst>
            </p:cNvPr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6"/>
            <a:srcRect l="28574" t="8278" r="28593" b="8130"/>
            <a:stretch>
              <a:fillRect/>
            </a:stretch>
          </p:blipFill>
          <p:spPr>
            <a:xfrm>
              <a:off x="13331" y="2754"/>
              <a:ext cx="2508" cy="5139"/>
            </a:xfrm>
            <a:prstGeom prst="rect">
              <a:avLst/>
            </a:prstGeom>
          </p:spPr>
        </p:pic>
        <p:sp>
          <p:nvSpPr>
            <p:cNvPr id="6" name="Rounded Rectangle 9">
              <a:extLst>
                <a:ext uri="{FF2B5EF4-FFF2-40B4-BE49-F238E27FC236}">
                  <a16:creationId xmlns:a16="http://schemas.microsoft.com/office/drawing/2014/main" id="{6F8FEAC0-DB5D-8B97-9675-A0C268991579}"/>
                </a:ext>
              </a:extLst>
            </p:cNvPr>
            <p:cNvSpPr/>
            <p:nvPr/>
          </p:nvSpPr>
          <p:spPr>
            <a:xfrm>
              <a:off x="13794" y="3735"/>
              <a:ext cx="1582" cy="455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/>
                <a:t>发布虚拟资产</a:t>
              </a:r>
            </a:p>
          </p:txBody>
        </p:sp>
        <p:sp>
          <p:nvSpPr>
            <p:cNvPr id="7" name="Rounded Rectangle 14">
              <a:extLst>
                <a:ext uri="{FF2B5EF4-FFF2-40B4-BE49-F238E27FC236}">
                  <a16:creationId xmlns:a16="http://schemas.microsoft.com/office/drawing/2014/main" id="{54C531D2-031B-2A3D-2450-6CA08A7243A5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13689" y="4390"/>
              <a:ext cx="1806" cy="455"/>
            </a:xfrm>
            <a:prstGeom prst="round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/>
                <a:t>NFT</a:t>
              </a:r>
              <a:r>
                <a:rPr lang="zh-CN" altLang="en-US" sz="1000" dirty="0"/>
                <a:t>发行、转移</a:t>
              </a:r>
            </a:p>
          </p:txBody>
        </p:sp>
        <p:sp>
          <p:nvSpPr>
            <p:cNvPr id="8" name="Rounded Rectangle 15">
              <a:extLst>
                <a:ext uri="{FF2B5EF4-FFF2-40B4-BE49-F238E27FC236}">
                  <a16:creationId xmlns:a16="http://schemas.microsoft.com/office/drawing/2014/main" id="{70B1D1E4-64B7-2808-B82E-C8D744AE1B3F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13794" y="5045"/>
              <a:ext cx="1582" cy="455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 dirty="0"/>
                <a:t>账户查看</a:t>
              </a:r>
            </a:p>
          </p:txBody>
        </p:sp>
      </p:grpSp>
      <p:grpSp>
        <p:nvGrpSpPr>
          <p:cNvPr id="9" name="Group 20">
            <a:extLst>
              <a:ext uri="{FF2B5EF4-FFF2-40B4-BE49-F238E27FC236}">
                <a16:creationId xmlns:a16="http://schemas.microsoft.com/office/drawing/2014/main" id="{DD6217AA-8E1F-2A40-36D0-915AF6339B26}"/>
              </a:ext>
            </a:extLst>
          </p:cNvPr>
          <p:cNvGrpSpPr/>
          <p:nvPr/>
        </p:nvGrpSpPr>
        <p:grpSpPr>
          <a:xfrm>
            <a:off x="475761" y="1211580"/>
            <a:ext cx="900430" cy="946150"/>
            <a:chOff x="10521" y="2281"/>
            <a:chExt cx="1418" cy="1490"/>
          </a:xfrm>
        </p:grpSpPr>
        <p:sp>
          <p:nvSpPr>
            <p:cNvPr id="10" name="Oval 18">
              <a:extLst>
                <a:ext uri="{FF2B5EF4-FFF2-40B4-BE49-F238E27FC236}">
                  <a16:creationId xmlns:a16="http://schemas.microsoft.com/office/drawing/2014/main" id="{BE5532ED-28C0-41D0-A567-C3DEA1850535}"/>
                </a:ext>
              </a:extLst>
            </p:cNvPr>
            <p:cNvSpPr/>
            <p:nvPr/>
          </p:nvSpPr>
          <p:spPr>
            <a:xfrm>
              <a:off x="10866" y="2281"/>
              <a:ext cx="728" cy="74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9">
              <a:extLst>
                <a:ext uri="{FF2B5EF4-FFF2-40B4-BE49-F238E27FC236}">
                  <a16:creationId xmlns:a16="http://schemas.microsoft.com/office/drawing/2014/main" id="{5F78B83D-B5C8-A5FF-0DCD-213F43D027AB}"/>
                </a:ext>
              </a:extLst>
            </p:cNvPr>
            <p:cNvSpPr/>
            <p:nvPr/>
          </p:nvSpPr>
          <p:spPr>
            <a:xfrm>
              <a:off x="10521" y="3027"/>
              <a:ext cx="1418" cy="745"/>
            </a:xfrm>
            <a:prstGeom prst="trapezoid">
              <a:avLst>
                <a:gd name="adj" fmla="val 54228"/>
              </a:avLst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/>
                <a:t>品牌</a:t>
              </a:r>
            </a:p>
          </p:txBody>
        </p:sp>
      </p:grpSp>
      <p:sp>
        <p:nvSpPr>
          <p:cNvPr id="12" name="Rectangular Callout 21">
            <a:extLst>
              <a:ext uri="{FF2B5EF4-FFF2-40B4-BE49-F238E27FC236}">
                <a16:creationId xmlns:a16="http://schemas.microsoft.com/office/drawing/2014/main" id="{C7259F13-6606-AD6E-D6D1-8792E637C708}"/>
              </a:ext>
            </a:extLst>
          </p:cNvPr>
          <p:cNvSpPr/>
          <p:nvPr/>
        </p:nvSpPr>
        <p:spPr>
          <a:xfrm>
            <a:off x="1052976" y="152401"/>
            <a:ext cx="1292860" cy="920750"/>
          </a:xfrm>
          <a:prstGeom prst="wedgeRectCallout">
            <a:avLst>
              <a:gd name="adj1" fmla="val -43123"/>
              <a:gd name="adj2" fmla="val 90233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我有好的</a:t>
            </a:r>
            <a:r>
              <a:rPr lang="en-US" altLang="zh-CN" dirty="0">
                <a:solidFill>
                  <a:schemeClr val="tx2"/>
                </a:solidFill>
              </a:rPr>
              <a:t>idea</a:t>
            </a:r>
            <a:r>
              <a:rPr lang="zh-CN" altLang="en-US" dirty="0">
                <a:solidFill>
                  <a:schemeClr val="tx2"/>
                </a:solidFill>
              </a:rPr>
              <a:t>想要具体落地</a:t>
            </a:r>
          </a:p>
        </p:txBody>
      </p:sp>
      <p:grpSp>
        <p:nvGrpSpPr>
          <p:cNvPr id="13" name="Group 22">
            <a:extLst>
              <a:ext uri="{FF2B5EF4-FFF2-40B4-BE49-F238E27FC236}">
                <a16:creationId xmlns:a16="http://schemas.microsoft.com/office/drawing/2014/main" id="{2CEF0468-772F-35ED-3442-BB39E42D7257}"/>
              </a:ext>
            </a:extLst>
          </p:cNvPr>
          <p:cNvGrpSpPr/>
          <p:nvPr/>
        </p:nvGrpSpPr>
        <p:grpSpPr>
          <a:xfrm>
            <a:off x="1226331" y="5353050"/>
            <a:ext cx="900430" cy="946150"/>
            <a:chOff x="10521" y="2281"/>
            <a:chExt cx="1418" cy="1490"/>
          </a:xfrm>
        </p:grpSpPr>
        <p:sp>
          <p:nvSpPr>
            <p:cNvPr id="14" name="Oval 23">
              <a:extLst>
                <a:ext uri="{FF2B5EF4-FFF2-40B4-BE49-F238E27FC236}">
                  <a16:creationId xmlns:a16="http://schemas.microsoft.com/office/drawing/2014/main" id="{9C083B4C-2136-AB50-9247-5E64C11AD9AF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0866" y="2281"/>
              <a:ext cx="728" cy="74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apezoid 24">
              <a:extLst>
                <a:ext uri="{FF2B5EF4-FFF2-40B4-BE49-F238E27FC236}">
                  <a16:creationId xmlns:a16="http://schemas.microsoft.com/office/drawing/2014/main" id="{A48CF4FB-D849-BCA8-F257-6EA563ADE2A4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521" y="3027"/>
              <a:ext cx="1418" cy="745"/>
            </a:xfrm>
            <a:prstGeom prst="trapezoid">
              <a:avLst>
                <a:gd name="adj" fmla="val 54228"/>
              </a:avLst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/>
                <a:t>用户</a:t>
              </a:r>
              <a:r>
                <a:rPr lang="en-US" altLang="zh-CN" sz="1000"/>
                <a:t>1</a:t>
              </a:r>
            </a:p>
          </p:txBody>
        </p:sp>
      </p:grpSp>
      <p:sp>
        <p:nvSpPr>
          <p:cNvPr id="16" name="Rectangular Callout 25">
            <a:extLst>
              <a:ext uri="{FF2B5EF4-FFF2-40B4-BE49-F238E27FC236}">
                <a16:creationId xmlns:a16="http://schemas.microsoft.com/office/drawing/2014/main" id="{10C1FE4D-D0C6-F784-769E-92CA88E20FC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76270" y="4405314"/>
            <a:ext cx="1361211" cy="789622"/>
          </a:xfrm>
          <a:prstGeom prst="wedgeRectCallout">
            <a:avLst>
              <a:gd name="adj1" fmla="val 37229"/>
              <a:gd name="adj2" fmla="val 90233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我希望购买与该理念相符的产品</a:t>
            </a:r>
            <a:endParaRPr lang="en-US" altLang="zh-CN" dirty="0">
              <a:solidFill>
                <a:schemeClr val="tx2"/>
              </a:solidFill>
            </a:endParaRPr>
          </a:p>
        </p:txBody>
      </p:sp>
      <p:grpSp>
        <p:nvGrpSpPr>
          <p:cNvPr id="17" name="Group 26">
            <a:extLst>
              <a:ext uri="{FF2B5EF4-FFF2-40B4-BE49-F238E27FC236}">
                <a16:creationId xmlns:a16="http://schemas.microsoft.com/office/drawing/2014/main" id="{51BB7F33-5D92-42D4-ABDF-15212056F8C4}"/>
              </a:ext>
            </a:extLst>
          </p:cNvPr>
          <p:cNvGrpSpPr/>
          <p:nvPr/>
        </p:nvGrpSpPr>
        <p:grpSpPr>
          <a:xfrm>
            <a:off x="6824491" y="5353050"/>
            <a:ext cx="900430" cy="946150"/>
            <a:chOff x="10521" y="2281"/>
            <a:chExt cx="1418" cy="1490"/>
          </a:xfrm>
        </p:grpSpPr>
        <p:sp>
          <p:nvSpPr>
            <p:cNvPr id="18" name="Oval 27">
              <a:extLst>
                <a:ext uri="{FF2B5EF4-FFF2-40B4-BE49-F238E27FC236}">
                  <a16:creationId xmlns:a16="http://schemas.microsoft.com/office/drawing/2014/main" id="{63249512-0BB3-E748-51B9-B1584AC3EA08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0866" y="2281"/>
              <a:ext cx="728" cy="74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apezoid 28">
              <a:extLst>
                <a:ext uri="{FF2B5EF4-FFF2-40B4-BE49-F238E27FC236}">
                  <a16:creationId xmlns:a16="http://schemas.microsoft.com/office/drawing/2014/main" id="{FE70E45F-2960-C3CF-1AA6-524FF1834A45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0521" y="3027"/>
              <a:ext cx="1418" cy="745"/>
            </a:xfrm>
            <a:prstGeom prst="trapezoid">
              <a:avLst>
                <a:gd name="adj" fmla="val 54228"/>
              </a:avLst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/>
                <a:t>用户</a:t>
              </a:r>
              <a:r>
                <a:rPr lang="en-US" altLang="zh-CN" sz="1000"/>
                <a:t>2</a:t>
              </a:r>
            </a:p>
          </p:txBody>
        </p:sp>
      </p:grpSp>
      <p:sp>
        <p:nvSpPr>
          <p:cNvPr id="20" name="Rectangular Callout 29">
            <a:extLst>
              <a:ext uri="{FF2B5EF4-FFF2-40B4-BE49-F238E27FC236}">
                <a16:creationId xmlns:a16="http://schemas.microsoft.com/office/drawing/2014/main" id="{DBCE0D80-4740-7549-45F7-481CDDB07B8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629524" y="4226560"/>
            <a:ext cx="1463675" cy="791051"/>
          </a:xfrm>
          <a:prstGeom prst="wedgeRectCallout">
            <a:avLst>
              <a:gd name="adj1" fmla="val -47593"/>
              <a:gd name="adj2" fmla="val 113158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我想查看账户内资产状况</a:t>
            </a:r>
          </a:p>
        </p:txBody>
      </p:sp>
      <p:cxnSp>
        <p:nvCxnSpPr>
          <p:cNvPr id="21" name="Elbow Connector 30">
            <a:extLst>
              <a:ext uri="{FF2B5EF4-FFF2-40B4-BE49-F238E27FC236}">
                <a16:creationId xmlns:a16="http://schemas.microsoft.com/office/drawing/2014/main" id="{29285980-CE6D-1BB2-8C2C-AF7C58C653B7}"/>
              </a:ext>
            </a:extLst>
          </p:cNvPr>
          <p:cNvCxnSpPr>
            <a:stCxn id="11" idx="2"/>
            <a:endCxn id="6" idx="1"/>
          </p:cNvCxnSpPr>
          <p:nvPr/>
        </p:nvCxnSpPr>
        <p:spPr>
          <a:xfrm rot="5400000" flipV="1">
            <a:off x="1517161" y="1566545"/>
            <a:ext cx="294640" cy="147764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2" name="Elbow Connector 31">
            <a:extLst>
              <a:ext uri="{FF2B5EF4-FFF2-40B4-BE49-F238E27FC236}">
                <a16:creationId xmlns:a16="http://schemas.microsoft.com/office/drawing/2014/main" id="{B7C231E0-4D65-3BC1-CEC9-87DE2199082B}"/>
              </a:ext>
            </a:extLst>
          </p:cNvPr>
          <p:cNvCxnSpPr>
            <a:cxnSpLocks/>
            <a:endCxn id="7" idx="1"/>
          </p:cNvCxnSpPr>
          <p:nvPr/>
        </p:nvCxnSpPr>
        <p:spPr>
          <a:xfrm rot="5400000" flipH="1" flipV="1">
            <a:off x="811199" y="3738404"/>
            <a:ext cx="2395538" cy="655956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3" name="Elbow Connector 32">
            <a:extLst>
              <a:ext uri="{FF2B5EF4-FFF2-40B4-BE49-F238E27FC236}">
                <a16:creationId xmlns:a16="http://schemas.microsoft.com/office/drawing/2014/main" id="{1CF89AD2-6DD6-11AA-FD6E-6FA79E5CD984}"/>
              </a:ext>
            </a:extLst>
          </p:cNvPr>
          <p:cNvCxnSpPr>
            <a:cxnSpLocks/>
            <a:stCxn id="19" idx="1"/>
            <a:endCxn id="8" idx="2"/>
          </p:cNvCxnSpPr>
          <p:nvPr/>
        </p:nvCxnSpPr>
        <p:spPr>
          <a:xfrm rot="10800000">
            <a:off x="2905907" y="3429000"/>
            <a:ext cx="4046855" cy="2634298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D48DE05B-EE5C-5B1F-A388-206060718CC5}"/>
              </a:ext>
            </a:extLst>
          </p:cNvPr>
          <p:cNvSpPr txBox="1"/>
          <p:nvPr/>
        </p:nvSpPr>
        <p:spPr>
          <a:xfrm>
            <a:off x="6467228" y="1669584"/>
            <a:ext cx="5938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目标企业与客群：</a:t>
            </a:r>
            <a:endParaRPr kumimoji="1" lang="en-US" altLang="zh-CN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希望形成自身</a:t>
            </a:r>
            <a:r>
              <a:rPr kumimoji="1" lang="zh-CN" altLang="en-US" sz="2800" dirty="0">
                <a:solidFill>
                  <a:srgbClr val="FF0000"/>
                </a:solidFill>
              </a:rPr>
              <a:t>品牌调性</a:t>
            </a:r>
            <a:r>
              <a:rPr kumimoji="1" lang="zh-CN" altLang="en-US" sz="2800" dirty="0"/>
              <a:t>的、有产品理念的（中小微）企业。</a:t>
            </a:r>
            <a:endParaRPr kumimoji="1"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愿意为产品独特</a:t>
            </a:r>
            <a:r>
              <a:rPr kumimoji="1" lang="zh-CN" altLang="en-US" sz="2800" dirty="0">
                <a:solidFill>
                  <a:srgbClr val="FF0000"/>
                </a:solidFill>
              </a:rPr>
              <a:t>设计、理念</a:t>
            </a:r>
            <a:r>
              <a:rPr kumimoji="1" lang="zh-CN" altLang="en-US" sz="2800" dirty="0"/>
              <a:t>买单，有个性的客群。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6FEBA34B-B16B-2E1B-E4E3-10CE33FD6111}"/>
              </a:ext>
            </a:extLst>
          </p:cNvPr>
          <p:cNvCxnSpPr>
            <a:cxnSpLocks/>
          </p:cNvCxnSpPr>
          <p:nvPr/>
        </p:nvCxnSpPr>
        <p:spPr>
          <a:xfrm>
            <a:off x="3408191" y="3316922"/>
            <a:ext cx="1155701" cy="12700"/>
          </a:xfrm>
          <a:prstGeom prst="bentConnector3">
            <a:avLst>
              <a:gd name="adj1" fmla="val 97253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39" name="Group 17">
            <a:extLst>
              <a:ext uri="{FF2B5EF4-FFF2-40B4-BE49-F238E27FC236}">
                <a16:creationId xmlns:a16="http://schemas.microsoft.com/office/drawing/2014/main" id="{1655ACCC-3B4C-2E3C-8C29-D06DD0947D20}"/>
              </a:ext>
            </a:extLst>
          </p:cNvPr>
          <p:cNvGrpSpPr/>
          <p:nvPr/>
        </p:nvGrpSpPr>
        <p:grpSpPr>
          <a:xfrm>
            <a:off x="4563891" y="1685290"/>
            <a:ext cx="1714645" cy="3263265"/>
            <a:chOff x="13866" y="3587"/>
            <a:chExt cx="2508" cy="5139"/>
          </a:xfrm>
        </p:grpSpPr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AAAEAFE2-8718-1937-BD14-0607F067D456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6"/>
            <a:srcRect l="28574" t="8278" r="28593" b="8130"/>
            <a:stretch>
              <a:fillRect/>
            </a:stretch>
          </p:blipFill>
          <p:spPr>
            <a:xfrm>
              <a:off x="13866" y="3587"/>
              <a:ext cx="2508" cy="5139"/>
            </a:xfrm>
            <a:prstGeom prst="rect">
              <a:avLst/>
            </a:prstGeom>
          </p:spPr>
        </p:pic>
        <p:sp>
          <p:nvSpPr>
            <p:cNvPr id="41" name="Rounded Rectangle 8">
              <a:extLst>
                <a:ext uri="{FF2B5EF4-FFF2-40B4-BE49-F238E27FC236}">
                  <a16:creationId xmlns:a16="http://schemas.microsoft.com/office/drawing/2014/main" id="{FB5C6457-E95F-6069-42E6-B9474F9E9463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4142" y="4935"/>
              <a:ext cx="1905" cy="1307"/>
            </a:xfrm>
            <a:prstGeom prst="round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不限于服装、数码产品、餐饮等</a:t>
              </a:r>
            </a:p>
          </p:txBody>
        </p:sp>
        <p:pic>
          <p:nvPicPr>
            <p:cNvPr id="42" name="Picture 43">
              <a:extLst>
                <a:ext uri="{FF2B5EF4-FFF2-40B4-BE49-F238E27FC236}">
                  <a16:creationId xmlns:a16="http://schemas.microsoft.com/office/drawing/2014/main" id="{A8F6E40F-5BEA-B8A1-B149-4E9CD91F636E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17"/>
            <a:srcRect b="19246"/>
            <a:stretch>
              <a:fillRect/>
            </a:stretch>
          </p:blipFill>
          <p:spPr>
            <a:xfrm>
              <a:off x="14150" y="7589"/>
              <a:ext cx="1905" cy="527"/>
            </a:xfrm>
            <a:prstGeom prst="rect">
              <a:avLst/>
            </a:prstGeom>
          </p:spPr>
        </p:pic>
        <p:sp>
          <p:nvSpPr>
            <p:cNvPr id="43" name="Text Box 10">
              <a:extLst>
                <a:ext uri="{FF2B5EF4-FFF2-40B4-BE49-F238E27FC236}">
                  <a16:creationId xmlns:a16="http://schemas.microsoft.com/office/drawing/2014/main" id="{2F8532C1-D8DC-173B-964C-00B85DD2F5EC}"/>
                </a:ext>
              </a:extLst>
            </p:cNvPr>
            <p:cNvSpPr txBox="1"/>
            <p:nvPr/>
          </p:nvSpPr>
          <p:spPr>
            <a:xfrm>
              <a:off x="14142" y="4299"/>
              <a:ext cx="1545" cy="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/>
                <a:t>我的资产：</a:t>
              </a:r>
            </a:p>
          </p:txBody>
        </p:sp>
        <p:sp>
          <p:nvSpPr>
            <p:cNvPr id="44" name="Text Box 11">
              <a:extLst>
                <a:ext uri="{FF2B5EF4-FFF2-40B4-BE49-F238E27FC236}">
                  <a16:creationId xmlns:a16="http://schemas.microsoft.com/office/drawing/2014/main" id="{EA653C71-D88F-5FB1-2E11-B2C71F2FE29E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14150" y="6395"/>
              <a:ext cx="1545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/>
                <a:t>数量：</a:t>
              </a:r>
              <a:r>
                <a:rPr lang="en-US" altLang="zh-CN" sz="1000"/>
                <a:t>1</a:t>
              </a:r>
            </a:p>
          </p:txBody>
        </p:sp>
        <p:sp>
          <p:nvSpPr>
            <p:cNvPr id="45" name="Rounded Rectangle 12">
              <a:extLst>
                <a:ext uri="{FF2B5EF4-FFF2-40B4-BE49-F238E27FC236}">
                  <a16:creationId xmlns:a16="http://schemas.microsoft.com/office/drawing/2014/main" id="{38F38D42-F85F-4F37-DB5D-2DB90AF3C1F1}"/>
                </a:ext>
              </a:extLst>
            </p:cNvPr>
            <p:cNvSpPr/>
            <p:nvPr/>
          </p:nvSpPr>
          <p:spPr>
            <a:xfrm>
              <a:off x="14161" y="6990"/>
              <a:ext cx="958" cy="280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/>
                <a:t>交易</a:t>
              </a:r>
            </a:p>
          </p:txBody>
        </p:sp>
        <p:sp>
          <p:nvSpPr>
            <p:cNvPr id="46" name="Rounded Rectangle 13">
              <a:extLst>
                <a:ext uri="{FF2B5EF4-FFF2-40B4-BE49-F238E27FC236}">
                  <a16:creationId xmlns:a16="http://schemas.microsoft.com/office/drawing/2014/main" id="{48FC2550-B2DA-74D5-314C-1D2E0BF933A4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5120" y="6990"/>
              <a:ext cx="958" cy="280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/>
                <a:t>送出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957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核心功能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647700" y="1748790"/>
            <a:ext cx="5880735" cy="43872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Microsoft Sans Serif" panose="020B0604020202020204" charset="0"/>
              <a:buChar char="•"/>
            </a:pPr>
            <a:r>
              <a:rPr lang="zh-CN" altLang="en-US" sz="3200" dirty="0">
                <a:solidFill>
                  <a:schemeClr val="accent6">
                    <a:lumMod val="75000"/>
                  </a:schemeClr>
                </a:solidFill>
                <a:ea typeface="Microsoft Sans Serif" panose="020B0604020202020204" charset="0"/>
                <a:cs typeface="Microsoft Sans Serif" panose="020B0604020202020204" charset="0"/>
              </a:rPr>
              <a:t>发行和交易</a:t>
            </a:r>
            <a:r>
              <a:rPr lang="zh-CN" altLang="en-US" sz="3200" dirty="0">
                <a:ea typeface="Microsoft Sans Serif" panose="020B0604020202020204" charset="0"/>
                <a:cs typeface="Microsoft Sans Serif" panose="020B0604020202020204" charset="0"/>
              </a:rPr>
              <a:t>新一代</a:t>
            </a:r>
            <a:r>
              <a:rPr lang="en-US" altLang="zh-CN" sz="3200" dirty="0">
                <a:ea typeface="Microsoft Sans Serif" panose="020B0604020202020204" charset="0"/>
                <a:cs typeface="Microsoft Sans Serif" panose="020B0604020202020204" charset="0"/>
              </a:rPr>
              <a:t>NFT</a:t>
            </a:r>
            <a:endParaRPr lang="zh-CN" altLang="en-US" sz="3200" dirty="0">
              <a:ea typeface="Microsoft Sans Serif" panose="020B0604020202020204" charset="0"/>
              <a:cs typeface="Microsoft Sans Serif" panose="020B0604020202020204" charset="0"/>
            </a:endParaRPr>
          </a:p>
          <a:p>
            <a:pPr marL="285750" indent="-285750">
              <a:buFont typeface="Microsoft Sans Serif" panose="020B0604020202020204" charset="0"/>
              <a:buChar char="•"/>
            </a:pPr>
            <a:r>
              <a:rPr lang="zh-CN" altLang="en-US" sz="3200" dirty="0">
                <a:solidFill>
                  <a:schemeClr val="accent6">
                    <a:lumMod val="75000"/>
                  </a:schemeClr>
                </a:solidFill>
                <a:ea typeface="Microsoft Sans Serif" panose="020B0604020202020204" charset="0"/>
                <a:cs typeface="Microsoft Sans Serif" panose="020B0604020202020204" charset="0"/>
              </a:rPr>
              <a:t>简便的</a:t>
            </a:r>
            <a:r>
              <a:rPr lang="zh-CN" altLang="en-US" sz="3200" dirty="0">
                <a:ea typeface="Microsoft Sans Serif" panose="020B0604020202020204" charset="0"/>
                <a:cs typeface="Microsoft Sans Serif" panose="020B0604020202020204" charset="0"/>
              </a:rPr>
              <a:t>虚拟资产发行购买机制</a:t>
            </a:r>
            <a:endParaRPr lang="en-US" altLang="zh-CN" sz="3200" dirty="0">
              <a:ea typeface="Microsoft Sans Serif" panose="020B0604020202020204" charset="0"/>
              <a:cs typeface="Microsoft Sans Serif" panose="020B0604020202020204" charset="0"/>
            </a:endParaRPr>
          </a:p>
          <a:p>
            <a:pPr marL="285750" indent="-285750">
              <a:buFont typeface="Microsoft Sans Serif" panose="020B0604020202020204" charset="0"/>
              <a:buChar char="•"/>
            </a:pPr>
            <a:r>
              <a:rPr lang="zh-CN" altLang="en-US" sz="3200" dirty="0">
                <a:ea typeface="Microsoft Sans Serif" panose="020B0604020202020204" charset="0"/>
                <a:cs typeface="Microsoft Sans Serif" panose="020B0604020202020204" charset="0"/>
              </a:rPr>
              <a:t>纳入</a:t>
            </a:r>
            <a:r>
              <a:rPr lang="zh-CN" altLang="en-US" sz="3200" dirty="0">
                <a:solidFill>
                  <a:schemeClr val="accent6">
                    <a:lumMod val="75000"/>
                  </a:schemeClr>
                </a:solidFill>
                <a:ea typeface="Microsoft Sans Serif" panose="020B0604020202020204" charset="0"/>
                <a:cs typeface="Microsoft Sans Serif" panose="020B0604020202020204" charset="0"/>
              </a:rPr>
              <a:t>社交</a:t>
            </a:r>
            <a:r>
              <a:rPr lang="zh-CN" altLang="en-US" sz="3200" dirty="0">
                <a:ea typeface="Microsoft Sans Serif" panose="020B0604020202020204" charset="0"/>
                <a:cs typeface="Microsoft Sans Serif" panose="020B0604020202020204" charset="0"/>
              </a:rPr>
              <a:t>体系</a:t>
            </a:r>
          </a:p>
          <a:p>
            <a:pPr marL="285750" indent="-285750">
              <a:buFont typeface="Microsoft Sans Serif" panose="020B0604020202020204" charset="0"/>
              <a:buChar char="•"/>
            </a:pPr>
            <a:r>
              <a:rPr lang="zh-CN" altLang="en-US" sz="3200" dirty="0">
                <a:ea typeface="Microsoft Sans Serif" panose="020B0604020202020204" charset="0"/>
                <a:cs typeface="Microsoft Sans Serif" panose="020B0604020202020204" charset="0"/>
              </a:rPr>
              <a:t>基于</a:t>
            </a:r>
            <a:r>
              <a:rPr lang="en-US" altLang="zh-CN" sz="3200" dirty="0">
                <a:ea typeface="Microsoft Sans Serif" panose="020B0604020202020204" charset="0"/>
                <a:cs typeface="Microsoft Sans Serif" panose="020B0604020202020204" charset="0"/>
              </a:rPr>
              <a:t>Aptos</a:t>
            </a:r>
            <a:r>
              <a:rPr lang="zh-CN" altLang="en-US" sz="3200" dirty="0">
                <a:ea typeface="Microsoft Sans Serif" panose="020B0604020202020204" charset="0"/>
                <a:cs typeface="Microsoft Sans Serif" panose="020B0604020202020204" charset="0"/>
              </a:rPr>
              <a:t>为普通用户提供</a:t>
            </a:r>
            <a:r>
              <a:rPr lang="zh-CN" altLang="en-US" sz="3200" dirty="0">
                <a:solidFill>
                  <a:schemeClr val="accent6">
                    <a:lumMod val="75000"/>
                  </a:schemeClr>
                </a:solidFill>
                <a:ea typeface="Microsoft Sans Serif" panose="020B0604020202020204" charset="0"/>
                <a:cs typeface="Microsoft Sans Serif" panose="020B0604020202020204" charset="0"/>
              </a:rPr>
              <a:t>高质量加密钱包服务</a:t>
            </a:r>
          </a:p>
          <a:p>
            <a:pPr marL="285750" indent="-285750">
              <a:buFont typeface="Microsoft Sans Serif" panose="020B0604020202020204" charset="0"/>
              <a:buChar char="•"/>
            </a:pPr>
            <a:r>
              <a:rPr lang="zh-CN" altLang="en-US" sz="3200" dirty="0">
                <a:ea typeface="Microsoft Sans Serif" panose="020B0604020202020204" charset="0"/>
                <a:cs typeface="Microsoft Sans Serif" panose="020B0604020202020204" charset="0"/>
              </a:rPr>
              <a:t>以平台货币的方式</a:t>
            </a:r>
            <a:r>
              <a:rPr lang="zh-CN" altLang="en-US" sz="3200" dirty="0">
                <a:solidFill>
                  <a:schemeClr val="accent6">
                    <a:lumMod val="75000"/>
                  </a:schemeClr>
                </a:solidFill>
                <a:ea typeface="Microsoft Sans Serif" panose="020B0604020202020204" charset="0"/>
                <a:cs typeface="Microsoft Sans Serif" panose="020B0604020202020204" charset="0"/>
              </a:rPr>
              <a:t>重新构建积分体制</a:t>
            </a:r>
            <a:endParaRPr lang="zh-CN" altLang="en-US" sz="3200" dirty="0">
              <a:ea typeface="Microsoft Sans Serif" panose="020B0604020202020204" charset="0"/>
              <a:cs typeface="Microsoft Sans Serif" panose="020B0604020202020204" charset="0"/>
            </a:endParaRPr>
          </a:p>
        </p:txBody>
      </p:sp>
      <p:grpSp>
        <p:nvGrpSpPr>
          <p:cNvPr id="3" name="Group 13">
            <a:extLst>
              <a:ext uri="{FF2B5EF4-FFF2-40B4-BE49-F238E27FC236}">
                <a16:creationId xmlns:a16="http://schemas.microsoft.com/office/drawing/2014/main" id="{F1FE7E59-D810-E9D4-AD53-69C572EAD8EE}"/>
              </a:ext>
            </a:extLst>
          </p:cNvPr>
          <p:cNvGrpSpPr/>
          <p:nvPr/>
        </p:nvGrpSpPr>
        <p:grpSpPr>
          <a:xfrm>
            <a:off x="7348830" y="521606"/>
            <a:ext cx="3338345" cy="5814788"/>
            <a:chOff x="7759" y="2495"/>
            <a:chExt cx="4091" cy="7985"/>
          </a:xfrm>
        </p:grpSpPr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39D30D8A-148A-0F29-BABB-34128248873F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9"/>
            <a:srcRect l="28574" t="8278" r="28593" b="8130"/>
            <a:stretch>
              <a:fillRect/>
            </a:stretch>
          </p:blipFill>
          <p:spPr>
            <a:xfrm>
              <a:off x="7759" y="2495"/>
              <a:ext cx="4091" cy="7985"/>
            </a:xfrm>
            <a:prstGeom prst="rect">
              <a:avLst/>
            </a:prstGeom>
          </p:spPr>
        </p:pic>
        <p:sp>
          <p:nvSpPr>
            <p:cNvPr id="7" name="Oval 3">
              <a:extLst>
                <a:ext uri="{FF2B5EF4-FFF2-40B4-BE49-F238E27FC236}">
                  <a16:creationId xmlns:a16="http://schemas.microsoft.com/office/drawing/2014/main" id="{B42C25A0-2702-D131-91E8-52B6CCBB8AA7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8316" y="3273"/>
              <a:ext cx="768" cy="805"/>
            </a:xfrm>
            <a:prstGeom prst="ellipse">
              <a:avLst/>
            </a:prstGeom>
            <a:blipFill rotWithShape="1">
              <a:blip r:embed="rId10"/>
              <a:stretch>
                <a:fillRect/>
              </a:stretch>
            </a:blipFill>
          </p:spPr>
          <p:style>
            <a:lnRef idx="0">
              <a:srgbClr val="FFFFFF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a typeface="Microsoft Sans Serif" panose="020B0604020202020204" charset="0"/>
                <a:cs typeface="Microsoft Sans Serif" panose="020B0604020202020204" charset="0"/>
              </a:endParaRPr>
            </a:p>
          </p:txBody>
        </p:sp>
        <p:sp>
          <p:nvSpPr>
            <p:cNvPr id="8" name="Text Box 5">
              <a:extLst>
                <a:ext uri="{FF2B5EF4-FFF2-40B4-BE49-F238E27FC236}">
                  <a16:creationId xmlns:a16="http://schemas.microsoft.com/office/drawing/2014/main" id="{98B56BB9-D1C9-2AB8-AE61-7E2DF998420B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9178" y="3273"/>
              <a:ext cx="1760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>
                  <a:ea typeface="Microsoft Sans Serif" panose="020B0604020202020204" charset="0"/>
                  <a:cs typeface="Microsoft Sans Serif" panose="020B0604020202020204" charset="0"/>
                </a:rPr>
                <a:t>Bob</a:t>
              </a:r>
            </a:p>
            <a:p>
              <a:r>
                <a:rPr lang="en-US" sz="1200">
                  <a:ea typeface="Microsoft Sans Serif" panose="020B0604020202020204" charset="0"/>
                  <a:cs typeface="Microsoft Sans Serif" panose="020B0604020202020204" charset="0"/>
                </a:rPr>
                <a:t>crypto guy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5CADAB9A-3B66-AEA3-4A2D-5374A86AE5DF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8259" y="4536"/>
              <a:ext cx="1574" cy="208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  <a:p>
              <a:pPr algn="ctr"/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  <a:p>
              <a:pPr algn="ctr"/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  <a:p>
              <a:pPr algn="ctr"/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  <a:p>
              <a:pPr algn="ctr"/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  <a:p>
              <a:pPr algn="ctr"/>
              <a:r>
                <a:rPr lang="en-US" sz="1400" dirty="0">
                  <a:solidFill>
                    <a:schemeClr val="bg1"/>
                  </a:solidFill>
                  <a:ea typeface="Microsoft Sans Serif" panose="020B0604020202020204" charset="0"/>
                  <a:cs typeface="Microsoft Sans Serif" panose="020B0604020202020204" charset="0"/>
                </a:rPr>
                <a:t>description</a:t>
              </a:r>
              <a:r>
                <a:rPr lang="en-US" altLang="zh-CN" sz="1400" dirty="0">
                  <a:solidFill>
                    <a:schemeClr val="bg1"/>
                  </a:solidFill>
                  <a:ea typeface="Microsoft Sans Serif" panose="020B0604020202020204" charset="0"/>
                  <a:cs typeface="Microsoft Sans Serif" panose="020B0604020202020204" charset="0"/>
                </a:rPr>
                <a:t>1</a:t>
              </a:r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D7C903A-F030-053D-4B89-C5B150391CCE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855" y="4536"/>
              <a:ext cx="1574" cy="208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  <a:p>
              <a:pPr algn="ctr"/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  <a:p>
              <a:pPr algn="ctr"/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  <a:p>
              <a:pPr algn="ctr"/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  <a:p>
              <a:pPr algn="ctr"/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  <a:p>
              <a:pPr algn="ctr"/>
              <a:r>
                <a:rPr lang="en-US" sz="1400" dirty="0">
                  <a:solidFill>
                    <a:schemeClr val="bg1"/>
                  </a:solidFill>
                  <a:ea typeface="Microsoft Sans Serif" panose="020B0604020202020204" charset="0"/>
                  <a:cs typeface="Microsoft Sans Serif" panose="020B0604020202020204" charset="0"/>
                </a:rPr>
                <a:t>description</a:t>
              </a:r>
              <a:r>
                <a:rPr lang="en-US" altLang="zh-CN" sz="1400" dirty="0">
                  <a:solidFill>
                    <a:schemeClr val="bg1"/>
                  </a:solidFill>
                  <a:ea typeface="Microsoft Sans Serif" panose="020B0604020202020204" charset="0"/>
                  <a:cs typeface="Microsoft Sans Serif" panose="020B0604020202020204" charset="0"/>
                </a:rPr>
                <a:t>2</a:t>
              </a:r>
              <a:endPara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endParaRPr>
            </a:p>
          </p:txBody>
        </p:sp>
      </p:grpSp>
      <p:sp>
        <p:nvSpPr>
          <p:cNvPr id="14" name="Rounded Rectangle 10">
            <a:extLst>
              <a:ext uri="{FF2B5EF4-FFF2-40B4-BE49-F238E27FC236}">
                <a16:creationId xmlns:a16="http://schemas.microsoft.com/office/drawing/2014/main" id="{06B105E7-47ED-CF72-4D54-CF9411FF2E1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733584" y="3942397"/>
            <a:ext cx="1284418" cy="151759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rPr>
              <a:t>description</a:t>
            </a:r>
            <a:r>
              <a:rPr lang="en-US" altLang="zh-CN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rPr>
              <a:t>3</a:t>
            </a:r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</p:txBody>
      </p:sp>
      <p:sp>
        <p:nvSpPr>
          <p:cNvPr id="18" name="Rounded Rectangle 10">
            <a:extLst>
              <a:ext uri="{FF2B5EF4-FFF2-40B4-BE49-F238E27FC236}">
                <a16:creationId xmlns:a16="http://schemas.microsoft.com/office/drawing/2014/main" id="{2A502790-79B9-4352-782E-C371E111137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9059212" y="3949372"/>
            <a:ext cx="1284418" cy="151759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rPr>
              <a:t>description</a:t>
            </a:r>
            <a:r>
              <a:rPr lang="en-US" altLang="zh-CN" sz="1400" dirty="0">
                <a:solidFill>
                  <a:schemeClr val="bg1"/>
                </a:solidFill>
                <a:ea typeface="Microsoft Sans Serif" panose="020B0604020202020204" charset="0"/>
                <a:cs typeface="Microsoft Sans Serif" panose="020B0604020202020204" charset="0"/>
              </a:rPr>
              <a:t>4</a:t>
            </a:r>
            <a:endParaRPr lang="en-US" sz="1400" dirty="0">
              <a:solidFill>
                <a:schemeClr val="bg1"/>
              </a:solidFill>
              <a:ea typeface="Microsoft Sans Serif" panose="020B0604020202020204" charset="0"/>
              <a:cs typeface="Microsoft Sans Serif" panose="020B0604020202020204" charset="0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EFDF397D-58EA-5323-22E8-7C4B7EC10F1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5204" y="2110631"/>
            <a:ext cx="1069710" cy="1069710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19262A61-FAEF-21F4-E6DB-A32FAB12CA4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266" y="2117179"/>
            <a:ext cx="1067718" cy="1067718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CDAB3442-72EF-6D8E-6661-7DD5E26F7F3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2000" y="4032757"/>
            <a:ext cx="1054100" cy="1054100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33397E05-5E9F-BCAF-0198-75359CF5A10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266" y="4032757"/>
            <a:ext cx="1054100" cy="1054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演示1_68DEBB1E-D346-45A5-9821-180F7C6B1171.mp4">
            <a:hlinkClick r:id="" action="ppaction://media"/>
            <a:extLst>
              <a:ext uri="{FF2B5EF4-FFF2-40B4-BE49-F238E27FC236}">
                <a16:creationId xmlns:a16="http://schemas.microsoft.com/office/drawing/2014/main" id="{F0CCC3FE-6084-E72A-4E7D-4673C3B37E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01650"/>
            <a:ext cx="12192000" cy="585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626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演示视频2_72744F8C-52F5-4FA5-B978-94DEC54F8C4A.mp4">
            <a:hlinkClick r:id="" action="ppaction://media"/>
            <a:extLst>
              <a:ext uri="{FF2B5EF4-FFF2-40B4-BE49-F238E27FC236}">
                <a16:creationId xmlns:a16="http://schemas.microsoft.com/office/drawing/2014/main" id="{32D995FD-CE8A-9325-F3D0-2257B310E4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14350"/>
            <a:ext cx="121920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5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0">
            <a:extLst>
              <a:ext uri="{FF2B5EF4-FFF2-40B4-BE49-F238E27FC236}">
                <a16:creationId xmlns:a16="http://schemas.microsoft.com/office/drawing/2014/main" id="{6BBBCFE5-D3CE-FD6A-AF60-7BD44B454C59}"/>
              </a:ext>
            </a:extLst>
          </p:cNvPr>
          <p:cNvGrpSpPr/>
          <p:nvPr/>
        </p:nvGrpSpPr>
        <p:grpSpPr>
          <a:xfrm>
            <a:off x="911157" y="406347"/>
            <a:ext cx="1542499" cy="1524329"/>
            <a:chOff x="10521" y="2281"/>
            <a:chExt cx="1418" cy="1490"/>
          </a:xfrm>
        </p:grpSpPr>
        <p:sp>
          <p:nvSpPr>
            <p:cNvPr id="8" name="Oval 18">
              <a:extLst>
                <a:ext uri="{FF2B5EF4-FFF2-40B4-BE49-F238E27FC236}">
                  <a16:creationId xmlns:a16="http://schemas.microsoft.com/office/drawing/2014/main" id="{03847D3C-6288-7F6C-8CE3-E0338C13367D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0866" y="2281"/>
              <a:ext cx="728" cy="74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19">
              <a:extLst>
                <a:ext uri="{FF2B5EF4-FFF2-40B4-BE49-F238E27FC236}">
                  <a16:creationId xmlns:a16="http://schemas.microsoft.com/office/drawing/2014/main" id="{10B4D9C7-35C7-22C6-C5D6-8247B8CD16B0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0521" y="3027"/>
              <a:ext cx="1418" cy="745"/>
            </a:xfrm>
            <a:prstGeom prst="trapezoid">
              <a:avLst>
                <a:gd name="adj" fmla="val 54228"/>
              </a:avLst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企业</a:t>
              </a:r>
            </a:p>
          </p:txBody>
        </p:sp>
      </p:grpSp>
      <p:sp>
        <p:nvSpPr>
          <p:cNvPr id="10" name="Right Arrow 4">
            <a:extLst>
              <a:ext uri="{FF2B5EF4-FFF2-40B4-BE49-F238E27FC236}">
                <a16:creationId xmlns:a16="http://schemas.microsoft.com/office/drawing/2014/main" id="{FA312776-7993-F211-53D0-A20C3F49E8C0}"/>
              </a:ext>
            </a:extLst>
          </p:cNvPr>
          <p:cNvSpPr/>
          <p:nvPr/>
        </p:nvSpPr>
        <p:spPr>
          <a:xfrm>
            <a:off x="2813618" y="706168"/>
            <a:ext cx="2123116" cy="1224509"/>
          </a:xfrm>
          <a:prstGeom prst="rightArrow">
            <a:avLst>
              <a:gd name="adj1" fmla="val 47292"/>
              <a:gd name="adj2" fmla="val 5836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设计（理念）</a:t>
            </a:r>
          </a:p>
        </p:txBody>
      </p:sp>
      <p:sp>
        <p:nvSpPr>
          <p:cNvPr id="11" name="Rounded Rectangle 5">
            <a:extLst>
              <a:ext uri="{FF2B5EF4-FFF2-40B4-BE49-F238E27FC236}">
                <a16:creationId xmlns:a16="http://schemas.microsoft.com/office/drawing/2014/main" id="{1FD88C2D-C53D-5B1D-1714-09D5278FD38B}"/>
              </a:ext>
            </a:extLst>
          </p:cNvPr>
          <p:cNvSpPr/>
          <p:nvPr/>
        </p:nvSpPr>
        <p:spPr>
          <a:xfrm>
            <a:off x="5246302" y="163238"/>
            <a:ext cx="1628516" cy="2220193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发布为虚拟资产</a:t>
            </a:r>
          </a:p>
        </p:txBody>
      </p:sp>
      <p:sp>
        <p:nvSpPr>
          <p:cNvPr id="12" name="Right Arrow 6">
            <a:extLst>
              <a:ext uri="{FF2B5EF4-FFF2-40B4-BE49-F238E27FC236}">
                <a16:creationId xmlns:a16="http://schemas.microsoft.com/office/drawing/2014/main" id="{971FC6DE-C219-946F-730C-D17804D858A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385617" y="707438"/>
            <a:ext cx="1975491" cy="1224509"/>
          </a:xfrm>
          <a:prstGeom prst="rightArrow">
            <a:avLst>
              <a:gd name="adj1" fmla="val 47292"/>
              <a:gd name="adj2" fmla="val 5836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申购</a:t>
            </a:r>
            <a:r>
              <a:rPr lang="en-US" altLang="zh-CN" dirty="0">
                <a:solidFill>
                  <a:schemeClr val="tx1"/>
                </a:solidFill>
              </a:rPr>
              <a:t>/</a:t>
            </a:r>
            <a:r>
              <a:rPr lang="zh-CN" altLang="en-US" dirty="0">
                <a:solidFill>
                  <a:schemeClr val="tx1"/>
                </a:solidFill>
              </a:rPr>
              <a:t>申领</a:t>
            </a:r>
          </a:p>
        </p:txBody>
      </p:sp>
      <p:grpSp>
        <p:nvGrpSpPr>
          <p:cNvPr id="13" name="Group 7">
            <a:extLst>
              <a:ext uri="{FF2B5EF4-FFF2-40B4-BE49-F238E27FC236}">
                <a16:creationId xmlns:a16="http://schemas.microsoft.com/office/drawing/2014/main" id="{73703AEE-7B2A-7E34-F536-5EC76E3C6A93}"/>
              </a:ext>
            </a:extLst>
          </p:cNvPr>
          <p:cNvGrpSpPr/>
          <p:nvPr/>
        </p:nvGrpSpPr>
        <p:grpSpPr>
          <a:xfrm>
            <a:off x="9904027" y="408887"/>
            <a:ext cx="1542499" cy="1524329"/>
            <a:chOff x="10521" y="2281"/>
            <a:chExt cx="1418" cy="1490"/>
          </a:xfrm>
        </p:grpSpPr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FAF63CBA-ECD4-B199-C722-7CBC1CBC5B81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10866" y="2281"/>
              <a:ext cx="728" cy="74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apezoid 9">
              <a:extLst>
                <a:ext uri="{FF2B5EF4-FFF2-40B4-BE49-F238E27FC236}">
                  <a16:creationId xmlns:a16="http://schemas.microsoft.com/office/drawing/2014/main" id="{E1D8FC4C-4F43-6A58-C1D4-41EB6DCB532D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10521" y="3027"/>
              <a:ext cx="1418" cy="745"/>
            </a:xfrm>
            <a:prstGeom prst="trapezoid">
              <a:avLst>
                <a:gd name="adj" fmla="val 54228"/>
              </a:avLst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用户</a:t>
              </a:r>
            </a:p>
          </p:txBody>
        </p:sp>
      </p:grpSp>
      <p:sp>
        <p:nvSpPr>
          <p:cNvPr id="16" name="Curved Down Arrow 11">
            <a:extLst>
              <a:ext uri="{FF2B5EF4-FFF2-40B4-BE49-F238E27FC236}">
                <a16:creationId xmlns:a16="http://schemas.microsoft.com/office/drawing/2014/main" id="{66307814-96B0-FE77-F70D-C5794A10E493}"/>
              </a:ext>
            </a:extLst>
          </p:cNvPr>
          <p:cNvSpPr/>
          <p:nvPr/>
        </p:nvSpPr>
        <p:spPr>
          <a:xfrm rot="10800000">
            <a:off x="2508847" y="2117011"/>
            <a:ext cx="7174306" cy="1546625"/>
          </a:xfrm>
          <a:prstGeom prst="curved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 Box 12">
            <a:extLst>
              <a:ext uri="{FF2B5EF4-FFF2-40B4-BE49-F238E27FC236}">
                <a16:creationId xmlns:a16="http://schemas.microsoft.com/office/drawing/2014/main" id="{E8F3565F-5B6A-BAF3-9E10-3F6AF49CC774}"/>
              </a:ext>
            </a:extLst>
          </p:cNvPr>
          <p:cNvSpPr txBox="1"/>
          <p:nvPr/>
        </p:nvSpPr>
        <p:spPr>
          <a:xfrm>
            <a:off x="5706441" y="3059668"/>
            <a:ext cx="1168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成为用户</a:t>
            </a:r>
          </a:p>
        </p:txBody>
      </p:sp>
      <p:sp>
        <p:nvSpPr>
          <p:cNvPr id="19" name="Rounded Rectangle 5">
            <a:extLst>
              <a:ext uri="{FF2B5EF4-FFF2-40B4-BE49-F238E27FC236}">
                <a16:creationId xmlns:a16="http://schemas.microsoft.com/office/drawing/2014/main" id="{A1CD9010-12CA-F948-E8C4-D539F7878115}"/>
              </a:ext>
            </a:extLst>
          </p:cNvPr>
          <p:cNvSpPr/>
          <p:nvPr/>
        </p:nvSpPr>
        <p:spPr>
          <a:xfrm>
            <a:off x="5281742" y="3903492"/>
            <a:ext cx="1628516" cy="2220193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发布社交内容</a:t>
            </a:r>
            <a:r>
              <a:rPr lang="en-US" altLang="zh-CN" dirty="0"/>
              <a:t>/</a:t>
            </a:r>
            <a:r>
              <a:rPr lang="zh-CN" altLang="en-US" dirty="0"/>
              <a:t>参与互动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5A4132F6-216E-3405-8BD4-142C87EE333B}"/>
              </a:ext>
            </a:extLst>
          </p:cNvPr>
          <p:cNvSpPr/>
          <p:nvPr/>
        </p:nvSpPr>
        <p:spPr>
          <a:xfrm>
            <a:off x="659457" y="4011968"/>
            <a:ext cx="2393903" cy="200324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搭建平台，通过我们的</a:t>
            </a:r>
            <a:r>
              <a:rPr kumimoji="1" lang="en-US" altLang="zh-CN" dirty="0"/>
              <a:t>NFT</a:t>
            </a:r>
            <a:r>
              <a:rPr kumimoji="1" lang="zh-CN" altLang="en-US" dirty="0"/>
              <a:t>帮助企业凸显产品文化、理念，在竞争中实现差异化</a:t>
            </a:r>
          </a:p>
        </p:txBody>
      </p:sp>
      <p:sp>
        <p:nvSpPr>
          <p:cNvPr id="22" name="下箭头 21">
            <a:extLst>
              <a:ext uri="{FF2B5EF4-FFF2-40B4-BE49-F238E27FC236}">
                <a16:creationId xmlns:a16="http://schemas.microsoft.com/office/drawing/2014/main" id="{AA79D101-496B-18DC-6AD1-08583E8E8D19}"/>
              </a:ext>
            </a:extLst>
          </p:cNvPr>
          <p:cNvSpPr/>
          <p:nvPr/>
        </p:nvSpPr>
        <p:spPr>
          <a:xfrm rot="2861527">
            <a:off x="8659875" y="2182888"/>
            <a:ext cx="547062" cy="314194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体验</a:t>
            </a:r>
          </a:p>
        </p:txBody>
      </p:sp>
      <p:sp>
        <p:nvSpPr>
          <p:cNvPr id="25" name="上箭头 24">
            <a:extLst>
              <a:ext uri="{FF2B5EF4-FFF2-40B4-BE49-F238E27FC236}">
                <a16:creationId xmlns:a16="http://schemas.microsoft.com/office/drawing/2014/main" id="{8840D3B2-C277-696C-89F1-E41BD17CC479}"/>
              </a:ext>
            </a:extLst>
          </p:cNvPr>
          <p:cNvSpPr/>
          <p:nvPr/>
        </p:nvSpPr>
        <p:spPr>
          <a:xfrm>
            <a:off x="1208164" y="2207232"/>
            <a:ext cx="944345" cy="1546627"/>
          </a:xfrm>
          <a:prstGeom prst="up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吸引入驻</a:t>
            </a:r>
          </a:p>
        </p:txBody>
      </p:sp>
      <p:sp>
        <p:nvSpPr>
          <p:cNvPr id="26" name="上箭头 25">
            <a:extLst>
              <a:ext uri="{FF2B5EF4-FFF2-40B4-BE49-F238E27FC236}">
                <a16:creationId xmlns:a16="http://schemas.microsoft.com/office/drawing/2014/main" id="{C7F7AE8F-E568-D75B-CAB5-EDE72221F214}"/>
              </a:ext>
            </a:extLst>
          </p:cNvPr>
          <p:cNvSpPr/>
          <p:nvPr/>
        </p:nvSpPr>
        <p:spPr>
          <a:xfrm>
            <a:off x="10233632" y="2207232"/>
            <a:ext cx="944345" cy="1546627"/>
          </a:xfrm>
          <a:prstGeom prst="up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吸引参与</a:t>
            </a: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3769FCBA-D1BF-AD2F-22F6-863C64119E85}"/>
              </a:ext>
            </a:extLst>
          </p:cNvPr>
          <p:cNvSpPr/>
          <p:nvPr/>
        </p:nvSpPr>
        <p:spPr>
          <a:xfrm>
            <a:off x="9466114" y="4011968"/>
            <a:ext cx="2393903" cy="200324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基于某个圈子的文化展开，通过该圈层相关活动、福利吸引用户</a:t>
            </a:r>
          </a:p>
        </p:txBody>
      </p:sp>
    </p:spTree>
    <p:extLst>
      <p:ext uri="{BB962C8B-B14F-4D97-AF65-F5344CB8AC3E}">
        <p14:creationId xmlns:p14="http://schemas.microsoft.com/office/powerpoint/2010/main" val="23155667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Microsoft Sans Serif"/>
        <a:ea typeface="宋体"/>
        <a:cs typeface=""/>
      </a:majorFont>
      <a:minorFont>
        <a:latin typeface="Microsoft Sans Serif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Microsoft Sans Serif"/>
        <a:font script="Hebr" typeface="Microsoft Sans Serif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crosoft Sans Serif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Sans Serif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Microsoft Sans Serif"/>
        <a:font script="Hebr" typeface="Microsoft Sans Serif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crosoft Sans Serif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361</Words>
  <Application>Microsoft Macintosh PowerPoint</Application>
  <PresentationFormat>宽屏</PresentationFormat>
  <Paragraphs>86</Paragraphs>
  <Slides>8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HarmonyOS Sans</vt:lpstr>
      <vt:lpstr>Apple Chancery</vt:lpstr>
      <vt:lpstr>Arial</vt:lpstr>
      <vt:lpstr>Microsoft Sans Serif</vt:lpstr>
      <vt:lpstr>WPS</vt:lpstr>
      <vt:lpstr>基于web3的联合会员系统</vt:lpstr>
      <vt:lpstr>PowerPoint 演示文稿</vt:lpstr>
      <vt:lpstr>PowerPoint 演示文稿</vt:lpstr>
      <vt:lpstr>PowerPoint 演示文稿</vt:lpstr>
      <vt:lpstr>核心功能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Microsoft Office User</cp:lastModifiedBy>
  <cp:revision>18</cp:revision>
  <dcterms:created xsi:type="dcterms:W3CDTF">2024-03-21T16:56:34Z</dcterms:created>
  <dcterms:modified xsi:type="dcterms:W3CDTF">2024-03-31T03:42:05Z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1033-6.5.1.8687</vt:lpwstr>
  </property>
  <property fmtid="{D5CDD505-2E9C-101B-9397-08002B2CF9AE}" pid="3" name="ICV">
    <vt:lpwstr>CFD15589B94F80261987FA650E0EBC80_41</vt:lpwstr>
  </property>
</Properties>
</file>

<file path=docProps/thumbnail.jpeg>
</file>